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74" r:id="rId4"/>
    <p:sldId id="269" r:id="rId5"/>
    <p:sldId id="263" r:id="rId6"/>
    <p:sldId id="257" r:id="rId7"/>
    <p:sldId id="258" r:id="rId8"/>
    <p:sldId id="273" r:id="rId9"/>
    <p:sldId id="266" r:id="rId10"/>
    <p:sldId id="265" r:id="rId11"/>
    <p:sldId id="267" r:id="rId12"/>
    <p:sldId id="264" r:id="rId13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F0F"/>
    <a:srgbClr val="ED7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DA60C-547B-4D2F-AF16-374A66E75B2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7BD7F-63A7-4CFA-915D-6C8EAED3E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4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AA89-126A-465C-A995-2E3EB63E5BAB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98CF-C0FE-4BCE-B03C-9F3A3925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287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AA89-126A-465C-A995-2E3EB63E5BAB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F98CF-C0FE-4BCE-B03C-9F3A3925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2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41.png"/><Relationship Id="rId5" Type="http://schemas.openxmlformats.org/officeDocument/2006/relationships/image" Target="../media/image29.png"/><Relationship Id="rId10" Type="http://schemas.openxmlformats.org/officeDocument/2006/relationships/image" Target="../media/image40.png"/><Relationship Id="rId4" Type="http://schemas.openxmlformats.org/officeDocument/2006/relationships/image" Target="../media/image2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47.png"/><Relationship Id="rId5" Type="http://schemas.openxmlformats.org/officeDocument/2006/relationships/image" Target="../media/image29.png"/><Relationship Id="rId10" Type="http://schemas.openxmlformats.org/officeDocument/2006/relationships/image" Target="../media/image46.png"/><Relationship Id="rId4" Type="http://schemas.openxmlformats.org/officeDocument/2006/relationships/image" Target="../media/image24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4.png"/><Relationship Id="rId3" Type="http://schemas.openxmlformats.org/officeDocument/2006/relationships/audio" Target="../media/media2.m4a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microsoft.com/office/2007/relationships/hdphoto" Target="../media/hdphoto6.wdp"/><Relationship Id="rId2" Type="http://schemas.microsoft.com/office/2007/relationships/media" Target="../media/media2.m4a"/><Relationship Id="rId16" Type="http://schemas.openxmlformats.org/officeDocument/2006/relationships/image" Target="../media/image13.png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5" Type="http://schemas.microsoft.com/office/2007/relationships/hdphoto" Target="../media/hdphoto5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18" Type="http://schemas.openxmlformats.org/officeDocument/2006/relationships/image" Target="../media/image21.png"/><Relationship Id="rId3" Type="http://schemas.openxmlformats.org/officeDocument/2006/relationships/audio" Target="../media/media3.m4a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microsoft.com/office/2007/relationships/hdphoto" Target="../media/hdphoto12.wdp"/><Relationship Id="rId2" Type="http://schemas.microsoft.com/office/2007/relationships/media" Target="../media/media3.m4a"/><Relationship Id="rId16" Type="http://schemas.openxmlformats.org/officeDocument/2006/relationships/image" Target="../media/image20.png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.png"/><Relationship Id="rId15" Type="http://schemas.microsoft.com/office/2007/relationships/hdphoto" Target="../media/hdphoto11.wdp"/><Relationship Id="rId10" Type="http://schemas.microsoft.com/office/2007/relationships/hdphoto" Target="../media/hdphoto9.wdp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27.png"/><Relationship Id="rId3" Type="http://schemas.openxmlformats.org/officeDocument/2006/relationships/audio" Target="../media/media4.m4a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microsoft.com/office/2007/relationships/media" Target="../media/media4.m4a"/><Relationship Id="rId16" Type="http://schemas.openxmlformats.org/officeDocument/2006/relationships/image" Target="../media/image7.png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3.png"/><Relationship Id="rId1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>
            <a:fillRect/>
          </a:stretch>
        </p:blipFill>
        <p:spPr>
          <a:xfrm>
            <a:off x="-87642" y="0"/>
            <a:ext cx="12367284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3" name="Прямоугольник 2"/>
          <p:cNvSpPr/>
          <p:nvPr/>
        </p:nvSpPr>
        <p:spPr>
          <a:xfrm>
            <a:off x="5212080" y="265176"/>
            <a:ext cx="7052090" cy="66171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  <a:p>
            <a:pPr algn="ctr"/>
            <a:r>
              <a:rPr lang="ru-RU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Угощение для сказочных героев</a:t>
            </a:r>
          </a:p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(согласование существительных</a:t>
            </a:r>
          </a:p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с притяжательными местоимениями </a:t>
            </a:r>
          </a:p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мой, моя, моё)</a:t>
            </a:r>
          </a:p>
          <a:p>
            <a:pPr algn="ctr"/>
            <a:endParaRPr lang="ru-RU" sz="7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  <a:p>
            <a:pPr algn="ctr"/>
            <a:endParaRPr lang="ru-RU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20428" y="5097397"/>
            <a:ext cx="623882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>
                <a:ln w="317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учитель-логопед</a:t>
            </a:r>
            <a:r>
              <a:rPr lang="ru-RU" sz="3200" b="1">
                <a:ln w="317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: Гурьянова М.С.</a:t>
            </a:r>
          </a:p>
          <a:p>
            <a:pPr algn="ctr"/>
            <a:endParaRPr lang="ru-RU" sz="3200" b="1" cap="none" spc="0">
              <a:ln w="22225">
                <a:solidFill>
                  <a:srgbClr val="FF0000"/>
                </a:solidFill>
                <a:prstDash val="solid"/>
              </a:ln>
              <a:solidFill>
                <a:srgbClr val="ED7A2B"/>
              </a:solidFill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297457-C748-4C8F-8EFC-AC1DEC8FD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20" y="2087490"/>
            <a:ext cx="5803895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08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>
            <a:fillRect/>
          </a:stretch>
        </p:blipFill>
        <p:spPr>
          <a:xfrm>
            <a:off x="-40548" y="-18513"/>
            <a:ext cx="12232548" cy="6858000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7963" y="171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BA7668-F218-490F-AB45-B06A337192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336" y="29696"/>
            <a:ext cx="2738718" cy="273871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F8E5DD-F47E-4615-99FC-8ED15BAA07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357" y="1135601"/>
            <a:ext cx="2576058" cy="44713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93E5B8-9461-42AD-8573-8E665BAB3B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14991" y="2980709"/>
            <a:ext cx="2779036" cy="29466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98FB33-9D28-4C6F-953C-C8DD4D41C1B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851" y="4454017"/>
            <a:ext cx="2384846" cy="13716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04A8D8-15A7-4746-B1D4-0691639434F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936" y="2758776"/>
            <a:ext cx="2508658" cy="14344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A28A20-C149-4411-BFDD-EBF4017CF45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942" y="2661282"/>
            <a:ext cx="1912042" cy="15577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45F07D-D55A-4236-9504-8B49C39A655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372" y="2745731"/>
            <a:ext cx="1894972" cy="12764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CC0563D-909A-49B9-9585-3135B4BA08E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340" y="4454017"/>
            <a:ext cx="1807004" cy="109431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4E1E882-3CDA-4857-AFA2-8E654D873C9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724" y="4210752"/>
            <a:ext cx="1444968" cy="144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06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06 2.59259E-06 L 0.58685 0.18403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36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06 1.11111E-06 L 0.38372 0.1713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80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7 -2.96296E-06 L -0.6 0.00672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3.33333E-06 L 0.22461 -0.48519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06 2.96296E-06 L -0.42839 -0.20996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19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06 -1.48148E-06 L -0.19557 -0.48171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>
            <a:fillRect/>
          </a:stretch>
        </p:blipFill>
        <p:spPr>
          <a:xfrm>
            <a:off x="-96474" y="0"/>
            <a:ext cx="12232548" cy="6858000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7963" y="171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BA7668-F218-490F-AB45-B06A337192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336" y="29696"/>
            <a:ext cx="2738718" cy="273871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F8E5DD-F47E-4615-99FC-8ED15BAA07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357" y="1135601"/>
            <a:ext cx="2576058" cy="44713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93E5B8-9461-42AD-8573-8E665BAB3B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16969" y="3107258"/>
            <a:ext cx="2779036" cy="294661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F95E59-C6F5-4139-B476-D4E307EC1BE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021" y="2265894"/>
            <a:ext cx="1654195" cy="15258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9FE8E6-D894-479D-990C-70F842BD09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816" y="4096546"/>
            <a:ext cx="1824974" cy="12217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60BCC9-C16B-4022-8362-7D77D1C918B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359" y="2189259"/>
            <a:ext cx="1745676" cy="14842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2967B5-21C6-493A-83F6-03D53297957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734" y="2697085"/>
            <a:ext cx="1448202" cy="9379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7C5D08-4A63-4792-A11B-D4047893BDA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551" y="4127399"/>
            <a:ext cx="1483705" cy="14795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455338C-6790-48CA-AAB8-ACB8F4E72F2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462" y="3985125"/>
            <a:ext cx="1621846" cy="1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28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-3.33333E-06 L 0.56068 0.24167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34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06 0 L 0.37552 0.20208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6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07 -4.81481E-06 L -0.6168 0.10348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46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-2.59259E-06 L -0.23424 -0.18634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4.44444E-06 L 0.00912 -0.45533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06 -2.22222E-06 L -0.21133 -0.46319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>
            <a:fillRect/>
          </a:stretch>
        </p:blipFill>
        <p:spPr>
          <a:xfrm>
            <a:off x="-6991" y="-69457"/>
            <a:ext cx="12205981" cy="6910314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7963" y="171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0911" y="1568329"/>
            <a:ext cx="642413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МОЛОДЕЦ!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666B51-930A-4AFA-9586-BB2736F89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041" y="2651435"/>
            <a:ext cx="5627096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99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>
            <a:fillRect/>
          </a:stretch>
        </p:blipFill>
        <p:spPr>
          <a:xfrm>
            <a:off x="-47465" y="0"/>
            <a:ext cx="1228693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D3C2B5-4F80-4ED9-AF26-2107F0765073}"/>
              </a:ext>
            </a:extLst>
          </p:cNvPr>
          <p:cNvSpPr txBox="1"/>
          <p:nvPr/>
        </p:nvSpPr>
        <p:spPr>
          <a:xfrm>
            <a:off x="783772" y="888273"/>
            <a:ext cx="10904556" cy="5460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	</a:t>
            </a:r>
          </a:p>
          <a:p>
            <a:pPr algn="just"/>
            <a:endParaRPr lang="ru-RU" sz="4000" b="1" u="sng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ru-RU" sz="3600" b="1" u="sng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Цель: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 обучение умению согласовывать существительные с притяжательными местоимениями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мой, моя, моё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;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правильно ставить вопросы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чей? чья? чьё? 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                                            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к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существительным; актуализация словаря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                                    по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теме «Продукты питания»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endParaRPr lang="ru-RU" sz="3600" b="1" i="1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endParaRPr lang="ru-RU" sz="3800" b="1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61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>
            <a:fillRect/>
          </a:stretch>
        </p:blipFill>
        <p:spPr>
          <a:xfrm>
            <a:off x="-47465" y="0"/>
            <a:ext cx="1228693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D3C2B5-4F80-4ED9-AF26-2107F0765073}"/>
              </a:ext>
            </a:extLst>
          </p:cNvPr>
          <p:cNvSpPr txBox="1"/>
          <p:nvPr/>
        </p:nvSpPr>
        <p:spPr>
          <a:xfrm>
            <a:off x="824484" y="889843"/>
            <a:ext cx="1090879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	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В одном лесу живут Медведь, Маша и Привидение. Они живут дружно, любят ходить друг к другу в гости и там угощаться. </a:t>
            </a:r>
          </a:p>
          <a:p>
            <a:pPr algn="just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	Но едят наши герои не любую пищу. Медведь ест только те продукты, про которые можно сказать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мой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. Маша, продукты, про которые говорят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моя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. А привидение ест продукты, про которые говорят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моё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. </a:t>
            </a:r>
          </a:p>
          <a:p>
            <a:pPr algn="just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	Посмотри и назови, кто что ест.</a:t>
            </a:r>
          </a:p>
        </p:txBody>
      </p:sp>
    </p:spTree>
    <p:extLst>
      <p:ext uri="{BB962C8B-B14F-4D97-AF65-F5344CB8AC3E}">
        <p14:creationId xmlns:p14="http://schemas.microsoft.com/office/powerpoint/2010/main" val="3276529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>
            <a:fillRect/>
          </a:stretch>
        </p:blipFill>
        <p:spPr>
          <a:xfrm>
            <a:off x="0" y="0"/>
            <a:ext cx="12286930" cy="6858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AAA05C6-C31F-4C2F-8423-95E405D5FE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833" y="412034"/>
            <a:ext cx="5047926" cy="34140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58FB4B9-C093-4544-BC73-9B5FA623042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996" y="3605349"/>
            <a:ext cx="4421237" cy="28406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0236A91-6813-40FE-A504-BB436682875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75" y="2823766"/>
            <a:ext cx="4517528" cy="3517697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  <a:extLst>
              <a:ext uri="{FF2B5EF4-FFF2-40B4-BE49-F238E27FC236}">
                <a16:creationId xmlns:a16="http://schemas.microsoft.com/office/drawing/2014/main" id="{4FC789B0-A882-4C6A-99BB-3E438C3CDE2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057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88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Tm="12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>
            <a:fillRect/>
          </a:stretch>
        </p:blipFill>
        <p:spPr>
          <a:xfrm>
            <a:off x="-110511" y="0"/>
            <a:ext cx="12240651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279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60070" y="1341778"/>
            <a:ext cx="3210379" cy="55679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7745" y="3557365"/>
            <a:ext cx="3291025" cy="18906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EC9E6A-51B6-414C-8860-4E0FF2FBB66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089" y="3429000"/>
            <a:ext cx="2280102" cy="1939117"/>
          </a:xfrm>
          <a:prstGeom prst="rect">
            <a:avLst/>
          </a:prstGeom>
        </p:spPr>
      </p:pic>
      <p:pic>
        <p:nvPicPr>
          <p:cNvPr id="3076" name="Picture 4" descr="Сыр на тарелке, изолированные на белом фоне. | Премиум фото">
            <a:extLst>
              <a:ext uri="{FF2B5EF4-FFF2-40B4-BE49-F238E27FC236}">
                <a16:creationId xmlns:a16="http://schemas.microsoft.com/office/drawing/2014/main" id="{A803FB7C-A45A-4272-B042-12950EE9C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353" b="89448" l="2875" r="95048">
                        <a14:foregroundMark x1="64856" y1="70743" x2="82268" y2="70743"/>
                        <a14:foregroundMark x1="83067" y1="71463" x2="90415" y2="69544"/>
                        <a14:foregroundMark x1="95048" y1="68106" x2="75080" y2="73621"/>
                        <a14:foregroundMark x1="2875" y1="66427" x2="14696" y2="69544"/>
                        <a14:foregroundMark x1="14856" y1="34293" x2="57029" y2="27818"/>
                        <a14:foregroundMark x1="75879" y1="25659" x2="77476" y2="51799"/>
                        <a14:foregroundMark x1="77476" y1="51799" x2="80511" y2="59712"/>
                        <a14:foregroundMark x1="79712" y1="54436" x2="80671" y2="65947"/>
                        <a14:backgroundMark x1="17891" y1="82974" x2="22843" y2="84892"/>
                        <a14:backgroundMark x1="41853" y1="90408" x2="50000" y2="91847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88089" y="928435"/>
            <a:ext cx="2181499" cy="145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791F585-980C-4D5C-9358-240B2DC3E79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299" b="90754" l="2286" r="94429">
                        <a14:foregroundMark x1="3857" y1="43552" x2="8000" y2="56691"/>
                        <a14:foregroundMark x1="4143" y1="53285" x2="11714" y2="72263"/>
                        <a14:foregroundMark x1="14429" y1="75182" x2="27000" y2="86375"/>
                        <a14:foregroundMark x1="49143" y1="89781" x2="49429" y2="89781"/>
                        <a14:foregroundMark x1="31143" y1="85888" x2="46714" y2="89294"/>
                        <a14:foregroundMark x1="49714" y1="89538" x2="61286" y2="85888"/>
                        <a14:foregroundMark x1="39286" y1="79319" x2="60429" y2="84428"/>
                        <a14:foregroundMark x1="44571" y1="90511" x2="46286" y2="90511"/>
                        <a14:foregroundMark x1="41429" y1="90511" x2="43286" y2="90511"/>
                        <a14:foregroundMark x1="49000" y1="90024" x2="56143" y2="87835"/>
                        <a14:foregroundMark x1="54143" y1="90754" x2="71143" y2="85401"/>
                        <a14:foregroundMark x1="69143" y1="83698" x2="81857" y2="73723"/>
                        <a14:foregroundMark x1="81000" y1="75182" x2="92000" y2="58881"/>
                        <a14:foregroundMark x1="46143" y1="7543" x2="49857" y2="7299"/>
                        <a14:foregroundMark x1="5714" y1="36496" x2="15714" y2="25791"/>
                        <a14:foregroundMark x1="13857" y1="26764" x2="19286" y2="21411"/>
                        <a14:foregroundMark x1="12286" y1="27494" x2="22857" y2="21411"/>
                        <a14:foregroundMark x1="2286" y1="51825" x2="11571" y2="73966"/>
                        <a14:backgroundMark x1="94429" y1="54501" x2="94429" y2="62044"/>
                        <a14:backgroundMark x1="42429" y1="92701" x2="43571" y2="92944"/>
                        <a14:backgroundMark x1="45429" y1="92457" x2="47857" y2="92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21807" y="1065457"/>
            <a:ext cx="2390652" cy="14170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7BE8947-2415-4C4F-BA0B-3232C2948321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606" l="10000" r="90000">
                        <a14:foregroundMark x1="75455" y1="90152" x2="77273" y2="90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891" y="858056"/>
            <a:ext cx="2761879" cy="1841253"/>
          </a:xfrm>
          <a:prstGeom prst="rect">
            <a:avLst/>
          </a:prstGeom>
        </p:spPr>
      </p:pic>
      <p:pic>
        <p:nvPicPr>
          <p:cNvPr id="15" name="Picture 6" descr="Picture background">
            <a:extLst>
              <a:ext uri="{FF2B5EF4-FFF2-40B4-BE49-F238E27FC236}">
                <a16:creationId xmlns:a16="http://schemas.microsoft.com/office/drawing/2014/main" id="{7B217669-4A38-4460-83D4-48A9A82B0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158" b="93895" l="9585" r="89617">
                        <a14:foregroundMark x1="40575" y1="8842" x2="40415" y2="13053"/>
                        <a14:foregroundMark x1="45048" y1="6316" x2="45367" y2="17263"/>
                        <a14:foregroundMark x1="50160" y1="7368" x2="50000" y2="14947"/>
                        <a14:foregroundMark x1="55751" y1="11158" x2="55751" y2="16842"/>
                        <a14:foregroundMark x1="59265" y1="9053" x2="59265" y2="19368"/>
                        <a14:foregroundMark x1="63099" y1="14737" x2="62780" y2="19158"/>
                        <a14:foregroundMark x1="45208" y1="13474" x2="45367" y2="30316"/>
                        <a14:foregroundMark x1="15815" y1="74105" x2="17252" y2="78105"/>
                        <a14:foregroundMark x1="18530" y1="83579" x2="27476" y2="88842"/>
                        <a14:foregroundMark x1="37220" y1="94105" x2="56070" y2="90737"/>
                        <a14:foregroundMark x1="80990" y1="58526" x2="81629" y2="65684"/>
                        <a14:foregroundMark x1="82588" y1="59158" x2="82748" y2="65684"/>
                        <a14:foregroundMark x1="73003" y1="36632" x2="73323" y2="46316"/>
                        <a14:foregroundMark x1="48562" y1="7158" x2="48083" y2="11789"/>
                        <a14:foregroundMark x1="49361" y1="4842" x2="50799" y2="8421"/>
                        <a14:foregroundMark x1="50479" y1="3158" x2="50958" y2="7158"/>
                        <a14:foregroundMark x1="19329" y1="61263" x2="19649" y2="64211"/>
                        <a14:foregroundMark x1="59265" y1="6105" x2="60543" y2="9474"/>
                        <a14:foregroundMark x1="63419" y1="11158" x2="63419" y2="17474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37688" y="3472870"/>
            <a:ext cx="2377173" cy="180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Звук 5">
            <a:hlinkClick r:id="" action="ppaction://media"/>
            <a:extLst>
              <a:ext uri="{FF2B5EF4-FFF2-40B4-BE49-F238E27FC236}">
                <a16:creationId xmlns:a16="http://schemas.microsoft.com/office/drawing/2014/main" id="{86885BEC-DAD0-4661-85ED-853B0DC5F9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4275621"/>
      </p:ext>
    </p:extLst>
  </p:cSld>
  <p:clrMapOvr>
    <a:masterClrMapping/>
  </p:clrMapOvr>
  <p:transition spd="slow" advTm="56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79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00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  <p:cond evt="onBegin" delay="0">
                          <p:tn val="53"/>
                        </p:cond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  <p:cond evt="onBegin" delay="0">
                          <p:tn val="58"/>
                        </p:cond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2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12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  <p:cond evt="onBegin" delay="0">
                          <p:tn val="68"/>
                        </p:cond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  <p:cond evt="onBegin" delay="0">
                          <p:tn val="73"/>
                        </p:cond>
                      </p:stCondLst>
                      <p:childTnLst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0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EB880BC-530C-457C-BFF7-FF91B58728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>
            <a:fillRect/>
          </a:stretch>
        </p:blipFill>
        <p:spPr>
          <a:xfrm>
            <a:off x="-10498" y="-50825"/>
            <a:ext cx="12240651" cy="6858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026" y="1176486"/>
            <a:ext cx="2785276" cy="1581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" b="100000" l="637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46807" y="1967081"/>
            <a:ext cx="3638507" cy="38625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6110CD-7800-4685-BE56-43274226DEA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016" y="3854211"/>
            <a:ext cx="2125519" cy="1958812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2DFE59DC-490D-4DD4-8E02-C444737CF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29" b="89793" l="2727" r="97922">
                        <a14:foregroundMark x1="7273" y1="55981" x2="12727" y2="63158"/>
                        <a14:foregroundMark x1="12727" y1="63158" x2="26364" y2="70813"/>
                        <a14:foregroundMark x1="19610" y1="74801" x2="44935" y2="77990"/>
                        <a14:foregroundMark x1="44935" y1="77990" x2="45455" y2="77831"/>
                        <a14:foregroundMark x1="55325" y1="81340" x2="77013" y2="69697"/>
                        <a14:foregroundMark x1="91948" y1="48804" x2="88961" y2="69697"/>
                        <a14:foregroundMark x1="92208" y1="39075" x2="93896" y2="49442"/>
                        <a14:foregroundMark x1="62727" y1="24242" x2="79740" y2="31100"/>
                        <a14:foregroundMark x1="59880" y1="19463" x2="70519" y2="19936"/>
                        <a14:foregroundMark x1="52597" y1="19139" x2="59878" y2="19463"/>
                        <a14:foregroundMark x1="22409" y1="22967" x2="42338" y2="18341"/>
                        <a14:foregroundMark x1="21039" y1="23285" x2="22409" y2="22967"/>
                        <a14:foregroundMark x1="36753" y1="19458" x2="60769" y2="17390"/>
                        <a14:foregroundMark x1="11429" y1="44179" x2="15584" y2="33333"/>
                        <a14:foregroundMark x1="3128" y1="46626" x2="3896" y2="50399"/>
                        <a14:foregroundMark x1="97583" y1="50913" x2="97662" y2="51515"/>
                        <a14:foregroundMark x1="97265" y1="48485" x2="97434" y2="49772"/>
                        <a14:foregroundMark x1="97223" y1="48167" x2="97265" y2="48485"/>
                        <a14:foregroundMark x1="97699" y1="53429" x2="97532" y2="53907"/>
                        <a14:foregroundMark x1="97922" y1="52791" x2="97699" y2="53429"/>
                        <a14:foregroundMark x1="16234" y1="45295" x2="16623" y2="45614"/>
                        <a14:foregroundMark x1="17143" y1="53429" x2="17532" y2="54386"/>
                        <a14:foregroundMark x1="43117" y1="25359" x2="45584" y2="25199"/>
                        <a14:backgroundMark x1="98701" y1="45136" x2="99221" y2="47528"/>
                        <a14:backgroundMark x1="99091" y1="48485" x2="99091" y2="48485"/>
                        <a14:backgroundMark x1="99740" y1="53429" x2="99740" y2="53429"/>
                        <a14:backgroundMark x1="3117" y1="45933" x2="3117" y2="45933"/>
                        <a14:backgroundMark x1="2987" y1="45614" x2="2857" y2="46571"/>
                        <a14:backgroundMark x1="63377" y1="16427" x2="64545" y2="16587"/>
                        <a14:backgroundMark x1="61948" y1="16746" x2="63636" y2="16906"/>
                        <a14:backgroundMark x1="63766" y1="16906" x2="64805" y2="16906"/>
                        <a14:backgroundMark x1="60909" y1="17065" x2="61299" y2="16906"/>
                        <a14:backgroundMark x1="61429" y1="16587" x2="62338" y2="16587"/>
                        <a14:backgroundMark x1="21169" y1="22967" x2="21169" y2="22967"/>
                        <a14:backgroundMark x1="20779" y1="22648" x2="21039" y2="23126"/>
                        <a14:backgroundMark x1="99071" y1="49772" x2="99071" y2="5091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80886" y="1038257"/>
            <a:ext cx="2237301" cy="182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971D72FF-A827-40DA-B571-8B770207C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618" y="4079015"/>
            <a:ext cx="2237301" cy="150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>
            <a:extLst>
              <a:ext uri="{FF2B5EF4-FFF2-40B4-BE49-F238E27FC236}">
                <a16:creationId xmlns:a16="http://schemas.microsoft.com/office/drawing/2014/main" id="{A0E82551-2502-435F-B539-49206B431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36" b="90030" l="5500" r="97900">
                        <a14:foregroundMark x1="32050" y1="8185" x2="36100" y2="8036"/>
                        <a14:foregroundMark x1="8750" y1="41815" x2="8850" y2="48810"/>
                        <a14:foregroundMark x1="5500" y1="44345" x2="6050" y2="52307"/>
                        <a14:foregroundMark x1="94200" y1="41518" x2="97900" y2="50298"/>
                        <a14:foregroundMark x1="97900" y1="53497" x2="93650" y2="63765"/>
                        <a14:foregroundMark x1="93650" y1="63765" x2="93000" y2="64360"/>
                        <a14:foregroundMark x1="44700" y1="90030" x2="55350" y2="89360"/>
                        <a14:foregroundMark x1="55350" y1="89360" x2="55350" y2="89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91700" y="3898348"/>
            <a:ext cx="2353118" cy="158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1F07227-8B69-4911-9DCB-F82AD62BFCDB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754" y="1483651"/>
            <a:ext cx="1817010" cy="1172264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568214E8-8359-4211-9D79-E781A3430CC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7725685"/>
      </p:ext>
    </p:extLst>
  </p:cSld>
  <p:clrMapOvr>
    <a:masterClrMapping/>
  </p:clrMapOvr>
  <p:transition spd="slow" advTm="559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79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  <p:cond evt="onBegin" delay="0">
                          <p:tn val="53"/>
                        </p:cond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0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  <p:cond evt="onBegin" delay="0">
                          <p:tn val="58"/>
                        </p:cond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0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  <p:cond evt="onBegin" delay="0">
                          <p:tn val="68"/>
                        </p:cond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00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  <p:cond evt="onBegin" delay="0">
                          <p:tn val="73"/>
                        </p:cond>
                      </p:stCondLst>
                      <p:childTnLst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F55BAD-DE3B-45DA-9354-CCB530E460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>
            <a:fillRect/>
          </a:stretch>
        </p:blipFill>
        <p:spPr>
          <a:xfrm>
            <a:off x="-48651" y="0"/>
            <a:ext cx="12240651" cy="6858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109" y="946066"/>
            <a:ext cx="2393674" cy="183225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31281" y="3041665"/>
            <a:ext cx="2842670" cy="264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AEAA59-B9A9-44A1-98EE-A1FD518F1A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813" y="1637211"/>
            <a:ext cx="4256947" cy="42569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55B468-1DE2-430C-9B19-79547C079A1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603" y="843854"/>
            <a:ext cx="1805818" cy="17980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09DB46-24F3-400E-B31B-D8DBFEA19BB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989" y="3292531"/>
            <a:ext cx="2186738" cy="2186738"/>
          </a:xfrm>
          <a:prstGeom prst="rect">
            <a:avLst/>
          </a:prstGeom>
        </p:spPr>
      </p:pic>
      <p:pic>
        <p:nvPicPr>
          <p:cNvPr id="13" name="Picture 8" descr="Picture background">
            <a:extLst>
              <a:ext uri="{FF2B5EF4-FFF2-40B4-BE49-F238E27FC236}">
                <a16:creationId xmlns:a16="http://schemas.microsoft.com/office/drawing/2014/main" id="{52FCA166-6571-41BE-80B8-2FB9E77C1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4189" r="95000">
                        <a14:foregroundMark x1="92838" y1="58047" x2="95270" y2="55673"/>
                        <a14:foregroundMark x1="4324" y1="49340" x2="7973" y2="49868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6242" y="1134115"/>
            <a:ext cx="2393674" cy="144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26EFE6-30F8-4A69-95B2-B26C22FE90D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2890" y="3429000"/>
            <a:ext cx="2060377" cy="2055757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7B88AC7F-DD6C-4E20-9701-3A56B33098A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418998"/>
      </p:ext>
    </p:extLst>
  </p:cSld>
  <p:clrMapOvr>
    <a:masterClrMapping/>
  </p:clrMapOvr>
  <p:transition spd="slow" advTm="649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79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0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  <p:cond evt="onBegin" delay="0">
                          <p:tn val="53"/>
                        </p:cond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  <p:cond evt="onBegin" delay="0">
                          <p:tn val="58"/>
                        </p:cond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  <p:cond evt="onBegin" delay="0">
                          <p:tn val="68"/>
                        </p:cond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0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  <p:cond evt="onBegin" delay="0">
                          <p:tn val="73"/>
                        </p:cond>
                      </p:stCondLst>
                      <p:childTnLst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>
            <a:fillRect/>
          </a:stretch>
        </p:blipFill>
        <p:spPr>
          <a:xfrm>
            <a:off x="-94930" y="0"/>
            <a:ext cx="1228693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DC2D85-9E31-4033-9EFE-9F5030FE14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>
            <a:fillRect/>
          </a:stretch>
        </p:blipFill>
        <p:spPr>
          <a:xfrm>
            <a:off x="-120524" y="-285128"/>
            <a:ext cx="1228693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D3C2B5-4F80-4ED9-AF26-2107F0765073}"/>
              </a:ext>
            </a:extLst>
          </p:cNvPr>
          <p:cNvSpPr txBox="1"/>
          <p:nvPr/>
        </p:nvSpPr>
        <p:spPr>
          <a:xfrm>
            <a:off x="641604" y="1206880"/>
            <a:ext cx="109087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	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Угости наших друзей. По порядку называй каждый продукт, добавляй нужное слово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(мой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моя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 или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моё)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 и говори, кому ты его дашь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  <a:endParaRPr lang="en-US" sz="3600" b="1" dirty="0" smtClean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-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Сосиска моя! Дам её Маше. Торт мой! Дам его медведю и т.д.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	Нажимай на продукт и проверяй свой ответ.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(Картинка с продуктом питания отправится к тому герою, кто его съест).</a:t>
            </a:r>
          </a:p>
        </p:txBody>
      </p:sp>
    </p:spTree>
    <p:extLst>
      <p:ext uri="{BB962C8B-B14F-4D97-AF65-F5344CB8AC3E}">
        <p14:creationId xmlns:p14="http://schemas.microsoft.com/office/powerpoint/2010/main" val="2847304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>
            <a:fillRect/>
          </a:stretch>
        </p:blipFill>
        <p:spPr>
          <a:xfrm>
            <a:off x="-152400" y="17143"/>
            <a:ext cx="12232548" cy="6858000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7963" y="171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BA7668-F218-490F-AB45-B06A337192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336" y="29696"/>
            <a:ext cx="2738718" cy="273871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F8E5DD-F47E-4615-99FC-8ED15BAA07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357" y="1135601"/>
            <a:ext cx="2576058" cy="44713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93E5B8-9461-42AD-8573-8E665BAB3B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68906" y="3064350"/>
            <a:ext cx="2779036" cy="29466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0C3C4C-D852-48F7-8C04-189B7A5A7F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230" y="2531746"/>
            <a:ext cx="1993746" cy="15132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012E09-1B2A-4F9C-80E1-9A2766197A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573" y="2675735"/>
            <a:ext cx="1891643" cy="12679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E56980-D58F-4A72-939C-69B30C1CC25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141" y="4420883"/>
            <a:ext cx="1842003" cy="14143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4FC0493-0ED8-4C4A-9229-A4E8DE056B7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368" y="3943703"/>
            <a:ext cx="2119979" cy="196977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D552074-2F55-4939-B8C6-BEF863BD93C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114" y="2798790"/>
            <a:ext cx="2128790" cy="12111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B6B240-F3F5-4ED5-858C-3E1D558B56A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938" y="4537658"/>
            <a:ext cx="2046387" cy="121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68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06 -2.59259E-06 L 0.58165 0.20278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76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06 3.7037E-07 L -0.41901 0.025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06 L 0.20104 0.17315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1.48148E-06 L 0.22461 -0.49722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7 4.81481E-06 L 0.01328 -0.49838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-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06 L -0.61875 -0.22824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37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6|3|2.5|3.2|2.6|3.8|3.7|3.8|3.3|3.1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|2.8|3.1|2.9|3|3.3|3.7|3.7|3.4|3.5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1|3|3.6|3.6|3.5|4.8|3.9|3.4|3.8|3.7|3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Широкоэкранный</PresentationFormat>
  <Paragraphs>16</Paragraphs>
  <Slides>12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 Antiqua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2025-11-23T22:00:20Z</dcterms:created>
  <dcterms:modified xsi:type="dcterms:W3CDTF">2025-11-24T04:25:40Z</dcterms:modified>
</cp:coreProperties>
</file>